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Chart%20in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plotArea>
      <c:layout/>
      <c:lineChart>
        <c:grouping val="standard"/>
        <c:ser>
          <c:idx val="0"/>
          <c:order val="0"/>
          <c:marker>
            <c:symbol val="none"/>
          </c:marker>
          <c:val>
            <c:numRef>
              <c:f>'[Chart in Microsoft Office PowerPoint]Sheet1'!$K$1:$K$18</c:f>
              <c:numCache>
                <c:formatCode>General</c:formatCode>
                <c:ptCount val="18"/>
                <c:pt idx="0">
                  <c:v>0.2</c:v>
                </c:pt>
                <c:pt idx="1">
                  <c:v>0.5</c:v>
                </c:pt>
                <c:pt idx="2">
                  <c:v>1</c:v>
                </c:pt>
                <c:pt idx="3">
                  <c:v>4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25</c:v>
                </c:pt>
                <c:pt idx="10">
                  <c:v>25</c:v>
                </c:pt>
                <c:pt idx="11">
                  <c:v>10</c:v>
                </c:pt>
                <c:pt idx="12">
                  <c:v>4</c:v>
                </c:pt>
                <c:pt idx="13">
                  <c:v>3</c:v>
                </c:pt>
                <c:pt idx="14">
                  <c:v>2</c:v>
                </c:pt>
                <c:pt idx="15">
                  <c:v>1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</c:ser>
        <c:dLbls/>
        <c:marker val="1"/>
        <c:axId val="51428352"/>
        <c:axId val="51995776"/>
      </c:lineChart>
      <c:catAx>
        <c:axId val="514283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</a:p>
            </c:rich>
          </c:tx>
          <c:layout/>
        </c:title>
        <c:tickLblPos val="nextTo"/>
        <c:crossAx val="51995776"/>
        <c:crosses val="autoZero"/>
        <c:auto val="1"/>
        <c:lblAlgn val="ctr"/>
        <c:lblOffset val="100"/>
      </c:catAx>
      <c:valAx>
        <c:axId val="51995776"/>
        <c:scaling>
          <c:orientation val="minMax"/>
        </c:scaling>
        <c:delete val="1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signal</a:t>
                </a:r>
              </a:p>
            </c:rich>
          </c:tx>
          <c:layout/>
        </c:title>
        <c:numFmt formatCode="General" sourceLinked="1"/>
        <c:tickLblPos val="nextTo"/>
        <c:crossAx val="5142835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0.05826</cdr:x>
      <cdr:y>0.60685</cdr:y>
    </cdr:from>
    <cdr:to>
      <cdr:x>0.1852</cdr:x>
      <cdr:y>0.89295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266355" y="1664719"/>
          <a:ext cx="580362" cy="7848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45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A</a:t>
          </a:r>
          <a:endParaRPr lang="en-US" sz="45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FF000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E034-07C0-9948-AED7-414C27B77799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7224-C96A-1540-B230-97D3627EBD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825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E034-07C0-9948-AED7-414C27B77799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7224-C96A-1540-B230-97D3627EBD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874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E034-07C0-9948-AED7-414C27B77799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7224-C96A-1540-B230-97D3627EBD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054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E034-07C0-9948-AED7-414C27B77799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7224-C96A-1540-B230-97D3627EBD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22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E034-07C0-9948-AED7-414C27B77799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7224-C96A-1540-B230-97D3627EBD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09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E034-07C0-9948-AED7-414C27B77799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7224-C96A-1540-B230-97D3627EBD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633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E034-07C0-9948-AED7-414C27B77799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7224-C96A-1540-B230-97D3627EBD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331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E034-07C0-9948-AED7-414C27B77799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7224-C96A-1540-B230-97D3627EBD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20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E034-07C0-9948-AED7-414C27B77799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7224-C96A-1540-B230-97D3627EBD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783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E034-07C0-9948-AED7-414C27B77799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7224-C96A-1540-B230-97D3627EBD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897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E034-07C0-9948-AED7-414C27B77799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7224-C96A-1540-B230-97D3627EBD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174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E034-07C0-9948-AED7-414C27B77799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47224-C96A-1540-B230-97D3627EBD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684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FSC-A Scaling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3436678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4316086" cy="42777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7758" y="-1"/>
            <a:ext cx="4186242" cy="420501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68193" y="4455959"/>
            <a:ext cx="33423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BEFORE </a:t>
            </a:r>
          </a:p>
          <a:p>
            <a:r>
              <a:rPr lang="en-US" sz="3600" dirty="0" smtClean="0"/>
              <a:t>FSC Area Scaling adjustment</a:t>
            </a:r>
          </a:p>
          <a:p>
            <a:endParaRPr lang="en-US" sz="1200" dirty="0"/>
          </a:p>
          <a:p>
            <a:r>
              <a:rPr lang="en-US" sz="1200" dirty="0" smtClean="0"/>
              <a:t>FSC Area Scaling= 0.75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5329590" y="4464903"/>
            <a:ext cx="333813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AFTER </a:t>
            </a:r>
          </a:p>
          <a:p>
            <a:r>
              <a:rPr lang="en-US" sz="3600" dirty="0" smtClean="0"/>
              <a:t>FSC Area Scaling adjustment</a:t>
            </a:r>
          </a:p>
          <a:p>
            <a:endParaRPr lang="en-US" sz="1200" dirty="0"/>
          </a:p>
          <a:p>
            <a:r>
              <a:rPr lang="en-US" sz="1200" dirty="0" smtClean="0"/>
              <a:t>FSC Area Scaling= 0.42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24436" y="1113990"/>
            <a:ext cx="3275463" cy="23393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670784" y="434456"/>
            <a:ext cx="3375732" cy="30189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20683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Now the threshold value of 5000 has relevance on a FSC-A vs. SSC-A plot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7040" y="1548446"/>
            <a:ext cx="5356960" cy="5309553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4801782" y="4489379"/>
            <a:ext cx="144834" cy="1403627"/>
          </a:xfrm>
          <a:prstGeom prst="roundRect">
            <a:avLst/>
          </a:prstGeom>
          <a:solidFill>
            <a:srgbClr val="000090">
              <a:alpha val="45000"/>
            </a:srgbClr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04261" y="1548446"/>
            <a:ext cx="144834" cy="1403627"/>
          </a:xfrm>
          <a:prstGeom prst="roundRect">
            <a:avLst/>
          </a:prstGeom>
          <a:solidFill>
            <a:srgbClr val="000090">
              <a:alpha val="45000"/>
            </a:srgbClr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9095" y="1971762"/>
            <a:ext cx="1203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debris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3286270"/>
            <a:ext cx="1570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P1= live cells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 rot="20183553">
            <a:off x="4768484" y="2631228"/>
            <a:ext cx="1704578" cy="690674"/>
          </a:xfrm>
          <a:prstGeom prst="ellipse">
            <a:avLst/>
          </a:prstGeom>
          <a:solidFill>
            <a:srgbClr val="CCFFCC">
              <a:alpha val="62000"/>
            </a:srgbClr>
          </a:solidFill>
          <a:ln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20183553">
            <a:off x="28042" y="4501015"/>
            <a:ext cx="1704578" cy="690674"/>
          </a:xfrm>
          <a:prstGeom prst="ellipse">
            <a:avLst/>
          </a:prstGeom>
          <a:solidFill>
            <a:srgbClr val="CCFFCC">
              <a:alpha val="62000"/>
            </a:srgbClr>
          </a:solidFill>
          <a:ln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99589" y="4611918"/>
            <a:ext cx="1587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dead cells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288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FSC threshold is based on the FSC-H</a:t>
            </a:r>
          </a:p>
          <a:p>
            <a:r>
              <a:rPr lang="en-US" dirty="0" smtClean="0"/>
              <a:t>Adjust the FSC-A using the FSC-A Scaling under cytometer window&gt; laser tab</a:t>
            </a:r>
          </a:p>
          <a:p>
            <a:r>
              <a:rPr lang="en-US" dirty="0" smtClean="0"/>
              <a:t>So FSC-A= FSC-H by placing the cells on a 45° angle on a FSC-A vs. FSC-H plot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447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Area and Height of FSC pulses must be the same.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373" y="1535981"/>
            <a:ext cx="5436821" cy="516648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Straight Arrow Connector 5"/>
          <p:cNvCxnSpPr/>
          <p:nvPr/>
        </p:nvCxnSpPr>
        <p:spPr>
          <a:xfrm flipV="1">
            <a:off x="3141770" y="2172280"/>
            <a:ext cx="4177886" cy="34533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>
            <a:off x="3392444" y="4948900"/>
            <a:ext cx="1075110" cy="1353498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45902" y="5229462"/>
            <a:ext cx="7185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latin typeface="Lucida Grande"/>
                <a:ea typeface="Lucida Grande"/>
                <a:cs typeface="Lucida Grande"/>
              </a:rPr>
              <a:t>45°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746079" y="4344560"/>
            <a:ext cx="0" cy="13061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64053" y="4318720"/>
            <a:ext cx="1582026" cy="258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141770" y="2963213"/>
            <a:ext cx="3219758" cy="334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343239" y="2963213"/>
            <a:ext cx="18289" cy="2687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52602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761918"/>
          </a:xfrm>
        </p:spPr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807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FSC threshold value is based on the FSC pulse height. NOT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833" y="1600200"/>
            <a:ext cx="4913194" cy="5050319"/>
          </a:xfrm>
        </p:spPr>
        <p:txBody>
          <a:bodyPr/>
          <a:lstStyle/>
          <a:p>
            <a:r>
              <a:rPr lang="en-US" dirty="0" smtClean="0"/>
              <a:t>The value of 5000 is not relevant on the FSC-A axis since FSC-A ≠ FSC-H by default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4688" y="1537306"/>
            <a:ext cx="3939311" cy="534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1094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FSC-A≠ FSC-H?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laser is only 8 um high and the cell is larger than the 8 um</a:t>
            </a:r>
          </a:p>
          <a:p>
            <a:r>
              <a:rPr lang="en-US" dirty="0" smtClean="0"/>
              <a:t>EXCEPTION, these cells are not larger than 8um: bacteria, yeast and RBC’s or platelets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121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8334"/>
            <a:ext cx="3999630" cy="683966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pulse flattens out on top because the cell is larger than the laser.</a:t>
            </a:r>
          </a:p>
          <a:p>
            <a:r>
              <a:rPr lang="en-US" dirty="0" smtClean="0"/>
              <a:t>Without being fully illuminated the FSC-H pulse can never reach its true maximum</a:t>
            </a:r>
          </a:p>
          <a:p>
            <a:r>
              <a:rPr lang="en-US" dirty="0" smtClean="0"/>
              <a:t>FSC-A will always be equal to the full FSC value of the cell, therefore FSC-A&gt; FSC-H IF the cell is larger than the laser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09611597"/>
              </p:ext>
            </p:extLst>
          </p:nvPr>
        </p:nvGraphicFramePr>
        <p:xfrm>
          <a:off x="3932747" y="69437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66276" y="512436"/>
            <a:ext cx="508147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defTabSz="914400"/>
            <a:r>
              <a:rPr lang="en-US" sz="4500" b="1" kern="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4500" b="1" kern="0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008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19009" y="512436"/>
            <a:ext cx="45130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/>
            <a:r>
              <a:rPr lang="en-US" sz="4500" b="1" kern="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66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4500" b="1" kern="0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66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84704" y="2241639"/>
            <a:ext cx="45130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/>
            <a:r>
              <a:rPr lang="en-US" sz="4500" b="1" kern="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US" sz="4500" b="1" kern="0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434130" y="5792747"/>
            <a:ext cx="3977347" cy="334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434130" y="5109654"/>
            <a:ext cx="3977347" cy="334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601245" y="5826167"/>
            <a:ext cx="568193" cy="10318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01245" y="5866119"/>
            <a:ext cx="580362" cy="7848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4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Oval 13"/>
          <p:cNvSpPr/>
          <p:nvPr/>
        </p:nvSpPr>
        <p:spPr>
          <a:xfrm>
            <a:off x="7705565" y="4077821"/>
            <a:ext cx="568193" cy="10318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67816" y="4794334"/>
            <a:ext cx="568193" cy="10318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537092" y="5143074"/>
            <a:ext cx="568193" cy="10318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574856" y="5143074"/>
            <a:ext cx="508147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defTabSz="914400"/>
            <a:r>
              <a:rPr lang="en-US" sz="4500" b="1" kern="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4500" b="1" kern="0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008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815503" y="4830298"/>
            <a:ext cx="45130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/>
            <a:r>
              <a:rPr lang="en-US" sz="4500" b="1" kern="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66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4500" b="1" kern="0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66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05565" y="4209842"/>
            <a:ext cx="45130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/>
            <a:r>
              <a:rPr lang="en-US" sz="4500" b="1" kern="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US" sz="4500" b="1" kern="0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45760" y="5327740"/>
            <a:ext cx="935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8224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>
            <a:normAutofit/>
          </a:bodyPr>
          <a:lstStyle/>
          <a:p>
            <a:r>
              <a:rPr lang="en-US" dirty="0" smtClean="0"/>
              <a:t>You must multiply the FSC-A by some number less than 1 to make the FSC-A = FSC-H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3454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5754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74638"/>
            <a:ext cx="4096233" cy="6097384"/>
          </a:xfrm>
        </p:spPr>
        <p:txBody>
          <a:bodyPr>
            <a:normAutofit/>
          </a:bodyPr>
          <a:lstStyle/>
          <a:p>
            <a:r>
              <a:rPr lang="en-US" dirty="0" smtClean="0"/>
              <a:t>Adjust the FSC-A Scaling number so the cells fall on a 45° angle on a FSC-A vs. FSC-H plot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6233" y="0"/>
            <a:ext cx="5047767" cy="685800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56142" y="2161140"/>
            <a:ext cx="1983103" cy="2450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262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6130</TotalTime>
  <Words>279</Words>
  <Application>Microsoft Macintosh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FSC-A Scaling</vt:lpstr>
      <vt:lpstr>Area and Height of FSC pulses must be the same.</vt:lpstr>
      <vt:lpstr>WHY?</vt:lpstr>
      <vt:lpstr>The FSC threshold value is based on the FSC pulse height. NOT area</vt:lpstr>
      <vt:lpstr>WHY does FSC-A≠ FSC-H?</vt:lpstr>
      <vt:lpstr>Slide 6</vt:lpstr>
      <vt:lpstr>You must multiply the FSC-A by some number less than 1 to make the FSC-A = FSC-H</vt:lpstr>
      <vt:lpstr>HOW?</vt:lpstr>
      <vt:lpstr>Adjust the FSC-A Scaling number so the cells fall on a 45° angle on a FSC-A vs. FSC-H plot</vt:lpstr>
      <vt:lpstr>Slide 10</vt:lpstr>
      <vt:lpstr>Now the threshold value of 5000 has relevance on a FSC-A vs. SSC-A plot</vt:lpstr>
      <vt:lpstr>In conclusion…</vt:lpstr>
    </vt:vector>
  </TitlesOfParts>
  <Company>MIT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Flow Cytometry</dc:creator>
  <cp:lastModifiedBy>flow core</cp:lastModifiedBy>
  <cp:revision>11</cp:revision>
  <cp:lastPrinted>2016-03-07T17:46:38Z</cp:lastPrinted>
  <dcterms:created xsi:type="dcterms:W3CDTF">2015-06-26T15:11:09Z</dcterms:created>
  <dcterms:modified xsi:type="dcterms:W3CDTF">2016-05-11T13:53:30Z</dcterms:modified>
</cp:coreProperties>
</file>